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57" r:id="rId4"/>
    <p:sldId id="272" r:id="rId5"/>
    <p:sldId id="270" r:id="rId6"/>
    <p:sldId id="262" r:id="rId7"/>
    <p:sldId id="269" r:id="rId8"/>
    <p:sldId id="267" r:id="rId9"/>
    <p:sldId id="261" r:id="rId10"/>
    <p:sldId id="265" r:id="rId11"/>
    <p:sldId id="273" r:id="rId12"/>
    <p:sldId id="275" r:id="rId13"/>
    <p:sldId id="258" r:id="rId14"/>
    <p:sldId id="264" r:id="rId15"/>
    <p:sldId id="279" r:id="rId16"/>
    <p:sldId id="282" r:id="rId17"/>
    <p:sldId id="281" r:id="rId18"/>
    <p:sldId id="263" r:id="rId19"/>
    <p:sldId id="259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58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C8B5F-4543-4782-B722-8011E57E46E2}" type="datetimeFigureOut">
              <a:rPr lang="ru-RU" smtClean="0"/>
              <a:t>21.03.2025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77E92-A00F-4B93-B3E1-D7F8A1313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5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D1Y3FhHfo2KbdP-b9hW_z6K-R8WXM6dK?usp=sharing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https://drive.google.com/drive/folders/1D1Y3FhHfo2KbdP-b9hW_z6K-R8WXM6dK?usp=sharing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77E92-A00F-4B93-B3E1-D7F8A131338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ym498.ru/elektronnyy-konstruktor-uroka" TargetMode="External"/><Relationship Id="rId2" Type="http://schemas.openxmlformats.org/officeDocument/2006/relationships/hyperlink" Target="https://obr.nd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rive.google.com/drive/folders/1D1Y3FhHfo2KbdP-b9hW_z6K-R8WXM6dK?usp=sharing" TargetMode="External"/><Relationship Id="rId4" Type="http://schemas.openxmlformats.org/officeDocument/2006/relationships/hyperlink" Target="http://school410.spb.ru/lessons-constructor-files/index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Семинар для учителей начальных классов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«Лучшие практики формирования предметных, метапредметных образовательных результатов обучающихся»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Савельева О.В., руководитель ОМО </a:t>
            </a:r>
            <a:r>
              <a:rPr lang="ru-RU" dirty="0" smtClean="0">
                <a:solidFill>
                  <a:schemeClr val="tx1"/>
                </a:solidFill>
              </a:rPr>
              <a:t>учителей начальных классов ОО </a:t>
            </a:r>
            <a:r>
              <a:rPr lang="ru-RU" dirty="0" err="1" smtClean="0">
                <a:solidFill>
                  <a:schemeClr val="tx1"/>
                </a:solidFill>
              </a:rPr>
              <a:t>Кинельского</a:t>
            </a:r>
            <a:r>
              <a:rPr lang="ru-RU" dirty="0" smtClean="0">
                <a:solidFill>
                  <a:schemeClr val="tx1"/>
                </a:solidFill>
              </a:rPr>
              <a:t> округа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19 марта 2025 г.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4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задания</a:t>
            </a:r>
            <a:endParaRPr lang="ru-RU" sz="40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856357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Расскажи своим одноклассникам о самом интересном открытии, которое ты сделал.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ИССЛЕДОВАНИЕ.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Предложи несколько различных способов, с помощью которых можно изучать Солнце. Попытайся применить один из своих способов изучения Солнца (безопасный для глаз!) и напиши, что получилось.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ЗАКОНОМЕРНОСТЬ.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Разработай собственную таблицу сложения чисел, объясни, каким образом её можно применять. 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БУДУЩЕЕ.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Каким и как ты сотворил бы мир, если у тебя была бы такая возможность? Изобрази свой мир с помощью компьютера.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Задание «БУКВЫ».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«Много лет назад из русского языка исчезли буквы „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кси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“, „пси“, „фита“, „ять“. Как вы думаете, почему это произошло? Какие буквы, по-вашему, могут исчезнуть в ближайшие 500 лет, обоснуйте свой ответ».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Задание «ВКУС КНИГИ».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Составьте каталог книг на разные вкусы: «кислые» книги, «солёные», «сладкие» и т. п. В каждом разделе приведите по 1-2 названия книг и их авторов. Обоснуйте, почему именно эти книги вы отнесли к данному разделу.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4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задания</a:t>
            </a:r>
            <a:endParaRPr lang="ru-RU" sz="40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268760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ЛЮБОВЬ.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Жили-были три сестры - Вера, Надежда и Любовь. Как-то раз гуляли они по белу свету, а Любовь заблудилась в мягких облаках, да и потерялась. Попросила она помощи у Солнца. «А откуда ты родом?» - спросило Светило. Задумалась Любовь. Как она родилась, когда и где? Ничего не помнит. Помоги Любви. Напиши, где и как рождается любовь.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СЕМЬЯ.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первого класса знакома нам пословица "Повторение - мать учения". А какое действие или умение можно назвать отцом учения? Братом? Бабушкой? Кем еще? Опиши свою семью учения.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СОКРАТ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"Я знаю, что ничего не знаю" – эту фразу приписывают древнегреческому мыслителю Сократу. Говорят, что после этой фразы он добавил "А другие не знают и этого". Перечисли как можно больше того, чего именно ты не знаешь.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СИМВОЛ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. Придумайте символ глагола. Глагол –это символ движения во всех его смыслах. Движение может быть развивающимся, стоящим на месте, меняющимся, падающим, скачущим и т.д.</a:t>
            </a:r>
          </a:p>
          <a:p>
            <a:pPr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учителю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6545" y="1412776"/>
            <a:ext cx="896745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говорить лишнего: не повторять задание, не озвучивать информацию, которая есть в учебнике,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повторять без необходимости ответ ученика!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Добиваться от учеников аргументированных ответов.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произносить слов «неправильно», «неверно» - пусть ученики сами заметят ошибку, исправят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оценят ответ товарища.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Чётко и точно формулировать задание.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к импровизации.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деятельность учителя не на уроке, а в процессе подготовки к нему, в подборе материала.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не актёр, а режиссёр!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1.1. Использование электронного конструктора урока учителем начальных классов</a:t>
            </a:r>
            <a:endParaRPr lang="ru-RU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81819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27584" y="198884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электронного конструктора урока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систематизация и алгоритмизация деятельности учителя при подготовке урока, соответствующего требованиям ФГОС.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520280" cy="166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24744"/>
            <a:ext cx="5671542" cy="206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5040560" cy="214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 r="38786"/>
          <a:stretch>
            <a:fillRect/>
          </a:stretch>
        </p:blipFill>
        <p:spPr bwMode="auto">
          <a:xfrm>
            <a:off x="179512" y="5231164"/>
            <a:ext cx="4068886" cy="162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68057" y="3356992"/>
            <a:ext cx="4175943" cy="190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-6350"/>
            <a:ext cx="3184525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6084888" y="620713"/>
            <a:ext cx="18684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Технологическая карта урока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(электронная форма)</a:t>
            </a: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565400"/>
            <a:ext cx="82581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55650" y="1046163"/>
            <a:ext cx="4129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Таблица</a:t>
            </a:r>
            <a:r>
              <a:rPr lang="en-US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Excel</a:t>
            </a:r>
            <a:r>
              <a:rPr lang="ru-RU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38" y="1700213"/>
            <a:ext cx="7807325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15888"/>
            <a:ext cx="2586037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7164388" y="1700213"/>
            <a:ext cx="1584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Инструкция для учителя</a:t>
            </a:r>
          </a:p>
        </p:txBody>
      </p:sp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0" y="423863"/>
            <a:ext cx="665956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Подробная пошаговая инструкция с иллюстрациями</a:t>
            </a:r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3038" y="3328988"/>
            <a:ext cx="45085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2800" y="3644900"/>
            <a:ext cx="4514850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" y="115888"/>
            <a:ext cx="333851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258888" y="404813"/>
            <a:ext cx="18700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Самоанализ урока</a:t>
            </a: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(электронная форма)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4356100" y="1046163"/>
            <a:ext cx="41290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Таблица</a:t>
            </a:r>
            <a:r>
              <a:rPr lang="en-US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Excel</a:t>
            </a:r>
            <a:r>
              <a:rPr lang="ru-RU" sz="4000" b="1">
                <a:solidFill>
                  <a:srgbClr val="0033CC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7173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0" y="4941888"/>
            <a:ext cx="698500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25" y="2701925"/>
            <a:ext cx="6062663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уроков в конструкторе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5760640" cy="207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98577"/>
            <a:ext cx="6247732" cy="198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Полезные ссылки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Образовариум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https://obr.nd.ru/#primary-school-set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Электронный конструктор урока. СПб, ГБОУ гимназия №498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https://gym498.ru/elektronnyy-konstruktor-uroka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Электронный конструктор урока по ФГОС </a:t>
            </a:r>
          </a:p>
          <a:p>
            <a:pPr>
              <a:lnSpc>
                <a:spcPct val="15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http://school410.spb.ru/lessons-constructor-files/index.html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Ссылка на материалы семинара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https://drive.google.com/drive/folders/1D1Y3FhHfo2KbdP-b9hW_z6K-R8WXM6dK?usp=sharing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семинара для учителей начальных классов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«Лучшие практики формирования предметных, метапредметных образовательных результатов обучающихся».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525963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урок в начальной школе. Электронный конструктор урока.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Савельева О.В., руководитель ОМО, учитель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нач.классов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ГБОУ СОШ №2 п.г.т.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Усть-Кинельский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2. Презентация     лучших практик   использования образовательных технологий с целью формирования личностных, метапредметных и предметных результатов обучения.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«Использование элементов ТРИЗ на уроках в начальной школе», 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Горбачева Марина Алексеевна, учитель начальных классов ГБОУ СОШ пос. Комсомольский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«Проекты, как средство формирования метапредметных результатов обучающихся начальных классов»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Барнаева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Наталья Павловна, учитель начальных классов ГБОУ СОШ пос. Комсомольский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3. Формирование метапредметных связей на уроках и во внеурочной деятельности.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 Формирование метапредметных связей на уроках», </a:t>
            </a:r>
          </a:p>
          <a:p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Мосалева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Ольга  Ивановна,  учитель начальных классов ГБОУ СОШ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пос.Кинельский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связи на уроках русского языка и литературы»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Палаткина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Ирина Алексеевна, учитель начальных классов ГБОУ СОШ пос. Комсомольский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Мастер-класс «Использование ресурсов ФГИС «Моя школа « на уроках» - апрель.</a:t>
            </a:r>
          </a:p>
          <a:p>
            <a:r>
              <a:rPr lang="ru-RU" dirty="0" smtClean="0"/>
              <a:t>Анализ работы ОМО. Разработка проекта плана работы ОМО учителей начальных классов на 2025/2026  учебный год  - июнь.</a:t>
            </a:r>
          </a:p>
          <a:p>
            <a:r>
              <a:rPr lang="ru-RU" dirty="0" smtClean="0"/>
              <a:t>«Инновационная деятельность – необходимое условие развития творческого потенциала обучающихся» - сентябрь.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урок в начальной школе</a:t>
            </a:r>
            <a:endParaRPr lang="ru-RU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«Сценарий урока нужно составить таким образом, что бы поставить ребенка на порог открытия, создать ситуацию неустойчивости, которая заставит ребенка сделать первый шаг в направлении открытия, и дать инструментарий для анализа своих шагов» (Громыко Н.В.)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Структурные элементы урока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640960" cy="5472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Мобилизующий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включение учащихся в активную интеллектуальную деятельность.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формулирование учащимися целей урока по схеме: вспомнить – узнать – уметь.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Момент осознания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учащимися  недостаточности имеющихся знаний и умений.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Коммуникация.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Взаимопроверка и взаимоконтроль.</a:t>
            </a: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Рефлексия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осознание учеником и воспроизведение в речи того, чему научился и каким способом действовал.</a:t>
            </a:r>
          </a:p>
          <a:p>
            <a:pPr marL="342900" indent="-342900"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занятия: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интегрированное занятие.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Деятельность  учащихся организуется не с целью передачи им знаний, а с целью передачи способов работы со знанием.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Содержание составляют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деятельностные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единицы, носящие универсальный характер:  понятия, модели, схемы, задачи, проблемы и т.д.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должен хорошо знать свой предмет и его возможности.</a:t>
            </a:r>
          </a:p>
          <a:p>
            <a:pPr marL="342900" indent="-342900"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 к заданиям на уроке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Повышенный уровень сложности,  проблемный и поисковый характер.</a:t>
            </a:r>
          </a:p>
          <a:p>
            <a:pPr marL="342900" indent="-3429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Задания должны предполагать необходимость комплексного применения знаний и умений, которыми владеет ученик, и стимулировать освоение им новых способов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мыследеятельности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4000" dirty="0" err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sz="4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урока</a:t>
            </a:r>
            <a:endParaRPr lang="ru-RU" sz="40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Ориентация на </a:t>
            </a: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тесную связь обучения с непосредственными жизненными потребностями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интересами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опытом учащихся.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Умение учиться, то есть </a:t>
            </a: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способность ребенка к саморазвитию и самосовершенствованию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путем сознательного и активного присвоения нового социального опыта.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Создание условий </a:t>
            </a: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для активизации мыслительных процессов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ребенка и для проведения анализа составляющих этого процесса. Сценарий урока нужно составить таким образом, чтобы </a:t>
            </a: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поставить ребенка на порог открытия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создать ситуацию неустойчивости, которая заставит. Ребенка сделать первый шаг в направлении открытия, и дать инструментарий для анализа своих шагов.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Формирование целостного представления о мире, взаимосвязях его частей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пересекающихся в  одном предмете или сочетающихся в нем, постижение противоречивости и многообразия мира в деятельности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- Формирование в каждый момент урока у ученика понимания   того, какими способами он достиг нового знания и  какими способами ему нужно овладеть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чтобы узнать то, чего он еще не знает.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504" y="548680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Формы уроков </a:t>
            </a:r>
            <a:b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(форма организации учебной деятельности) </a:t>
            </a:r>
            <a:r>
              <a:rPr lang="ru-RU" dirty="0" smtClean="0">
                <a:solidFill>
                  <a:srgbClr val="A50021"/>
                </a:solidFill>
              </a:rPr>
              <a:t>	</a:t>
            </a:r>
            <a:br>
              <a:rPr lang="ru-RU" dirty="0" smtClean="0">
                <a:solidFill>
                  <a:srgbClr val="A50021"/>
                </a:solidFill>
              </a:rPr>
            </a:b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340768"/>
            <a:ext cx="4248472" cy="5218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Уроки-«Погружения»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Уроки – деловые игры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Уроки – пресс-конференции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Уроки-соревнования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Театрализованные уроки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Уроки-консультации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Компьютерные уроки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Уроки с групповыми формами работы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Уроки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взаимообучения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учащихся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10. Уроки творчества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11. Уроки-аукционы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12. Уроки, которые ведут учащиеся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13. Уроки-зачеты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14. Уроки – творческие отчеты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412776"/>
            <a:ext cx="4572000" cy="48494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19. Уроки-общения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20. Уроки-фантазии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21. Уроки-игры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22. Уроки-«суды»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23. Уроки поиска истины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24. Уроки-концерты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25. Уроки-диалоги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26. Уроки «Следствия ведут знатоки»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27. Уроки – ролевые игры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28. Уроки-конференции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29. Уроки-семинары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30. Уроки – «круговая тренировка» </a:t>
            </a:r>
          </a:p>
          <a:p>
            <a:pPr>
              <a:lnSpc>
                <a:spcPct val="150000"/>
              </a:lnSpc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В.М.Лизинский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«Доводы, до которых человек додумывается сам,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обычно убеждают его больше, нежели те,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которые пришли в голову другому»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Паскаль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образовательных технологий на уроках и внеурочной деятельности, развивающих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умения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775142" y="1688123"/>
            <a:ext cx="2407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512" y="1813466"/>
            <a:ext cx="9861771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Проектная деятельность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Личностно–ориентированные технологии обучения.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Интегративная технология   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IV.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Технология организации групповой работы.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V.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технология.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Личностно–ориентированные технологии обучения.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VII.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РКМЧП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(критическое мышление)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VIII. </a:t>
            </a:r>
            <a:r>
              <a:rPr lang="ru-RU" sz="12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Интерактивная методика </a:t>
            </a:r>
            <a:r>
              <a:rPr lang="ru-RU" sz="1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 – это обучение через опыт. Включает в себя:</a:t>
            </a:r>
          </a:p>
          <a:p>
            <a:r>
              <a:rPr lang="ru-RU" sz="1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2) Переживание участниками конкретного опыта (через игру, упражнение, изучение определенной  ситуации).</a:t>
            </a:r>
          </a:p>
          <a:p>
            <a:r>
              <a:rPr lang="ru-RU" sz="12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3) Осмысление полученного опыта.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IX.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Обобщение (рефлексия).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X.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Применение на практике.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79512" y="2492896"/>
          <a:ext cx="8712968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/>
                <a:gridCol w="4356484"/>
              </a:tblGrid>
              <a:tr h="370840"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 умение извлекать информацию из различных источников;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умение составлять план;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умение отбирать материал по заданной теме;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умение составлять письменные тезисы;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5) умение подбирать цитаты;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6) умение составлять таблицы, схемы, графики.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7) формируются необходимые коммуникативно-речевые </a:t>
                      </a:r>
                      <a:r>
                        <a:rPr lang="ru-RU" sz="1200" b="0" dirty="0" err="1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метапредметные</a:t>
                      </a: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умения: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8) умение составлять связное устное высказывание;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9) умение соблюдать орфоэпические и грамматические нормы;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10) умение выделять интонационно-значимые части высказывания;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11) умение соблюдать эмоциональные паузы и контрастность произношения;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12) умение сохранять определенный стиль речи в сообщениях и докладах;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13) умение использовать различные средства наглядности;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14) умение выражать свое мнение и аргументировать его;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15) умение оформлять научно-исследовательские работы; </a:t>
                      </a:r>
                      <a:endParaRPr lang="en-US" sz="1200" b="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16) умение пересказывать текст (подробно, выборочно, сжато); </a:t>
                      </a:r>
                    </a:p>
                    <a:p>
                      <a:pPr algn="just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200" b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17) умение вести дискуссию. 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проведения рефлексии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487025"/>
            <a:ext cx="928722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рефлексия?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словарях дается четкое определение: рефлексия — это самоанализ, самооценка, "взгляд внутрь себя".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чего нужна рефлексия?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понимает: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ради чего он изучает данную тему, как она ему пригодится в будущем;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какие цели должны быть достигнуты именно на этом уроке;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какой вклад в общее дело он может внести;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 может ли он адекватно оценивать свой труд и работу своих одноклассников,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проводить?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Рефлексию можно проводить на любом этапе урока, а также по итогам изучения темы, целого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раздела материала.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I. По содержанию: символическая, устная и письменная.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II. По форме деятельности: коллективная, групповая, фронтальная, индивидуальная.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III. По цели: 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змоциональная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рефлексия деятельности, рефлексия содержания материала 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Примеры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«Лесенка успеха», «Дерево успеха», «Вагончики», "Знаки"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1247</Words>
  <Application>Microsoft Office PowerPoint</Application>
  <PresentationFormat>Экран (4:3)</PresentationFormat>
  <Paragraphs>180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Семинар для учителей начальных классов «Лучшие практики формирования предметных, метапредметных образовательных результатов обучающихся» </vt:lpstr>
      <vt:lpstr>ПРОГРАММА  семинара для учителей начальных классов «Лучшие практики формирования предметных, метапредметных образовательных результатов обучающихся».  </vt:lpstr>
      <vt:lpstr>1. Метапредметный урок в начальной школе</vt:lpstr>
      <vt:lpstr>Структурные элементы урока</vt:lpstr>
      <vt:lpstr>Цели метапредметного урока</vt:lpstr>
      <vt:lpstr>Формы уроков  (форма организации учебной деятельности)   </vt:lpstr>
      <vt:lpstr> «Доводы, до которых человек додумывается сам,  обычно убеждают его больше, нежели те,  которые пришли в голову другому»  Б. Паскаль  </vt:lpstr>
      <vt:lpstr>Использование образовательных технологий на уроках и внеурочной деятельности, развивающих метапредметные умения</vt:lpstr>
      <vt:lpstr>Способы проведения рефлексии </vt:lpstr>
      <vt:lpstr>Метапредметные задания</vt:lpstr>
      <vt:lpstr>Метапредметные задания</vt:lpstr>
      <vt:lpstr>Требования к учителю </vt:lpstr>
      <vt:lpstr>1.1. Использование электронного конструктора урока учителем начальных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уроков в конструкторе</vt:lpstr>
      <vt:lpstr>Полезные ссылки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для учителей начальных классов «Лучшие практики формирования предметных, метапредметных образовательных результатов обучающихся» </dc:title>
  <dc:creator>Админ</dc:creator>
  <cp:lastModifiedBy>Вера</cp:lastModifiedBy>
  <cp:revision>10</cp:revision>
  <dcterms:created xsi:type="dcterms:W3CDTF">2025-03-16T10:54:25Z</dcterms:created>
  <dcterms:modified xsi:type="dcterms:W3CDTF">2025-03-21T04:35:50Z</dcterms:modified>
</cp:coreProperties>
</file>